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59" r:id="rId5"/>
    <p:sldId id="266" r:id="rId6"/>
    <p:sldId id="261" r:id="rId7"/>
    <p:sldId id="262" r:id="rId8"/>
    <p:sldId id="264" r:id="rId9"/>
    <p:sldId id="265" r:id="rId10"/>
    <p:sldId id="269" r:id="rId11"/>
    <p:sldId id="267" r:id="rId12"/>
    <p:sldId id="268"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snapToGrid="0">
      <p:cViewPr varScale="1">
        <p:scale>
          <a:sx n="65" d="100"/>
          <a:sy n="65" d="100"/>
        </p:scale>
        <p:origin x="93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2AC24A9-CCB6-4F8D-B8DB-C2F3692CFA5A}" type="datetimeFigureOut">
              <a:rPr lang="en-US" smtClean="0"/>
              <a:t>2/15/2023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55223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464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3261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7425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3887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4795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2/15/2023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8080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4942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1203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555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2/15/2023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18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9471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63267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8273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2/15/2023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5556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2/15/2023</a:t>
            </a:fld>
            <a:endParaRPr lang="en-US" dirty="0"/>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31653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2/15/2023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330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2AC24A9-CCB6-4F8D-B8DB-C2F3692CFA5A}" type="datetimeFigureOut">
              <a:rPr lang="en-US" smtClean="0"/>
              <a:t>2/15/2023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8032098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C832-2B5D-4138-BA31-F4E018C62D48}"/>
              </a:ext>
            </a:extLst>
          </p:cNvPr>
          <p:cNvSpPr>
            <a:spLocks noGrp="1"/>
          </p:cNvSpPr>
          <p:nvPr>
            <p:ph type="ctrTitle"/>
          </p:nvPr>
        </p:nvSpPr>
        <p:spPr>
          <a:xfrm>
            <a:off x="2092194" y="3704972"/>
            <a:ext cx="8582025" cy="2177328"/>
          </a:xfrm>
        </p:spPr>
        <p:txBody>
          <a:bodyPr anchor="ctr">
            <a:noAutofit/>
          </a:bodyPr>
          <a:lstStyle/>
          <a:p>
            <a:pPr algn="ctr"/>
            <a:r>
              <a:rPr lang="en-US" sz="2400" dirty="0">
                <a:latin typeface="Times New Roman" panose="02020603050405020304" pitchFamily="18" charset="0"/>
                <a:cs typeface="Times New Roman" panose="02020603050405020304" pitchFamily="18" charset="0"/>
              </a:rPr>
              <a:t>“Approach for Increasing the Product's Value and Offering Customers the Most Popular Features.”</a:t>
            </a:r>
          </a:p>
        </p:txBody>
      </p:sp>
      <p:sp>
        <p:nvSpPr>
          <p:cNvPr id="3" name="Subtitle 2">
            <a:extLst>
              <a:ext uri="{FF2B5EF4-FFF2-40B4-BE49-F238E27FC236}">
                <a16:creationId xmlns:a16="http://schemas.microsoft.com/office/drawing/2014/main" id="{A69B9DF1-7911-44BC-AED9-CAED337FDE5E}"/>
              </a:ext>
            </a:extLst>
          </p:cNvPr>
          <p:cNvSpPr>
            <a:spLocks noGrp="1"/>
          </p:cNvSpPr>
          <p:nvPr>
            <p:ph type="subTitle" idx="1"/>
          </p:nvPr>
        </p:nvSpPr>
        <p:spPr>
          <a:xfrm>
            <a:off x="3041781" y="5350406"/>
            <a:ext cx="7058025" cy="581025"/>
          </a:xfrm>
        </p:spPr>
        <p:txBody>
          <a:bodyPr anchor="ctr">
            <a:normAutofit/>
          </a:bodyPr>
          <a:lstStyle/>
          <a:p>
            <a:pPr algn="ctr"/>
            <a:r>
              <a:rPr lang="en-US" sz="1400" b="1" dirty="0">
                <a:solidFill>
                  <a:srgbClr val="FFFFFF"/>
                </a:solidFill>
              </a:rPr>
              <a:t>By Jatin Khatri, Shubhangi Purohit, Ashray Raj</a:t>
            </a:r>
          </a:p>
        </p:txBody>
      </p:sp>
      <p:sp>
        <p:nvSpPr>
          <p:cNvPr id="4" name="TextBox 3">
            <a:extLst>
              <a:ext uri="{FF2B5EF4-FFF2-40B4-BE49-F238E27FC236}">
                <a16:creationId xmlns:a16="http://schemas.microsoft.com/office/drawing/2014/main" id="{B178C5A4-E3FB-22A4-66B1-6E0CAE709448}"/>
              </a:ext>
            </a:extLst>
          </p:cNvPr>
          <p:cNvSpPr txBox="1"/>
          <p:nvPr/>
        </p:nvSpPr>
        <p:spPr>
          <a:xfrm>
            <a:off x="1952469" y="947082"/>
            <a:ext cx="8282909" cy="707886"/>
          </a:xfrm>
          <a:prstGeom prst="rect">
            <a:avLst/>
          </a:prstGeom>
          <a:noFill/>
        </p:spPr>
        <p:txBody>
          <a:bodyPr wrap="square" rtlCol="0">
            <a:spAutoFit/>
          </a:bodyPr>
          <a:lstStyle/>
          <a:p>
            <a:pPr algn="ctr"/>
            <a:r>
              <a:rPr lang="en-US" sz="4000" u="sng" dirty="0">
                <a:solidFill>
                  <a:schemeClr val="bg2"/>
                </a:solidFill>
                <a:latin typeface="Times New Roman" panose="02020603050405020304" pitchFamily="18" charset="0"/>
                <a:ea typeface="+mj-ea"/>
                <a:cs typeface="Times New Roman" panose="02020603050405020304" pitchFamily="18" charset="0"/>
              </a:rPr>
              <a:t>Web &amp; Social Media Analytics</a:t>
            </a:r>
            <a:endParaRPr lang="en-IN" sz="4000" u="sng" dirty="0">
              <a:solidFill>
                <a:schemeClr val="bg2"/>
              </a:solidFill>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EB977E28-3520-1D45-C34E-AE9452547149}"/>
              </a:ext>
            </a:extLst>
          </p:cNvPr>
          <p:cNvSpPr txBox="1"/>
          <p:nvPr/>
        </p:nvSpPr>
        <p:spPr>
          <a:xfrm>
            <a:off x="2241753" y="2187684"/>
            <a:ext cx="8282909" cy="923330"/>
          </a:xfrm>
          <a:prstGeom prst="rect">
            <a:avLst/>
          </a:prstGeom>
          <a:noFill/>
        </p:spPr>
        <p:txBody>
          <a:bodyPr wrap="square" rtlCol="0">
            <a:spAutoFit/>
          </a:bodyPr>
          <a:lstStyle/>
          <a:p>
            <a:pPr algn="ctr"/>
            <a:r>
              <a:rPr lang="en-US" sz="5400" b="1" dirty="0">
                <a:solidFill>
                  <a:schemeClr val="bg2"/>
                </a:solidFill>
                <a:latin typeface="Times New Roman" panose="02020603050405020304" pitchFamily="18" charset="0"/>
                <a:ea typeface="+mj-ea"/>
                <a:cs typeface="Times New Roman" panose="02020603050405020304" pitchFamily="18" charset="0"/>
              </a:rPr>
              <a:t>Capstone Project</a:t>
            </a:r>
            <a:endParaRPr lang="en-IN" sz="5400" b="1" dirty="0">
              <a:solidFill>
                <a:schemeClr val="bg2"/>
              </a:solidFill>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BF3C0A68-2105-1CEF-9E12-C1C3156941AB}"/>
              </a:ext>
            </a:extLst>
          </p:cNvPr>
          <p:cNvSpPr txBox="1"/>
          <p:nvPr/>
        </p:nvSpPr>
        <p:spPr>
          <a:xfrm>
            <a:off x="2386394" y="3129250"/>
            <a:ext cx="7993626" cy="461665"/>
          </a:xfrm>
          <a:prstGeom prst="rect">
            <a:avLst/>
          </a:prstGeom>
          <a:noFill/>
        </p:spPr>
        <p:txBody>
          <a:bodyPr wrap="square" rtlCol="0">
            <a:spAutoFit/>
          </a:bodyPr>
          <a:lstStyle/>
          <a:p>
            <a:pPr algn="ctr"/>
            <a:r>
              <a:rPr lang="en-US" sz="2400" dirty="0">
                <a:solidFill>
                  <a:schemeClr val="bg2"/>
                </a:solidFill>
                <a:latin typeface="Times New Roman" panose="02020603050405020304" pitchFamily="18" charset="0"/>
                <a:ea typeface="+mj-ea"/>
                <a:cs typeface="Times New Roman" panose="02020603050405020304" pitchFamily="18" charset="0"/>
              </a:rPr>
              <a:t>(On the Basis of A Mobile Manufacturing Business)</a:t>
            </a:r>
            <a:endParaRPr lang="en-IN" sz="2400" dirty="0">
              <a:solidFill>
                <a:schemeClr val="bg2"/>
              </a:solidFill>
              <a:latin typeface="Times New Roman" panose="02020603050405020304" pitchFamily="18" charset="0"/>
              <a:ea typeface="+mj-ea"/>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374051EA-9C42-AF5B-13A9-87CBE56D52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5880599"/>
      </p:ext>
    </p:extLst>
  </p:cSld>
  <p:clrMapOvr>
    <a:masterClrMapping/>
  </p:clrMapOvr>
  <mc:AlternateContent xmlns:mc="http://schemas.openxmlformats.org/markup-compatibility/2006" xmlns:p14="http://schemas.microsoft.com/office/powerpoint/2010/main">
    <mc:Choice Requires="p14">
      <p:transition spd="slow" p14:dur="2000" advTm="26712"/>
    </mc:Choice>
    <mc:Fallback xmlns="">
      <p:transition spd="slow" advTm="26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A5B86C-87FF-A973-D354-3566EDD691D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34151" y="2449199"/>
            <a:ext cx="6386749" cy="3225501"/>
          </a:xfrm>
        </p:spPr>
      </p:pic>
      <p:sp>
        <p:nvSpPr>
          <p:cNvPr id="6" name="Title 1">
            <a:extLst>
              <a:ext uri="{FF2B5EF4-FFF2-40B4-BE49-F238E27FC236}">
                <a16:creationId xmlns:a16="http://schemas.microsoft.com/office/drawing/2014/main" id="{D4AB8407-E158-5725-F0E4-E4EFCB1C78E8}"/>
              </a:ext>
            </a:extLst>
          </p:cNvPr>
          <p:cNvSpPr txBox="1">
            <a:spLocks/>
          </p:cNvSpPr>
          <p:nvPr/>
        </p:nvSpPr>
        <p:spPr>
          <a:xfrm>
            <a:off x="732863" y="666649"/>
            <a:ext cx="4631212"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sz="2800" u="sng" dirty="0">
                <a:solidFill>
                  <a:schemeClr val="bg2"/>
                </a:solidFill>
              </a:rPr>
              <a:t>Brands with Most Positive Reviews</a:t>
            </a:r>
            <a:endParaRPr lang="en-US" sz="2800" dirty="0"/>
          </a:p>
        </p:txBody>
      </p:sp>
      <p:sp>
        <p:nvSpPr>
          <p:cNvPr id="9" name="Content Placeholder 8">
            <a:extLst>
              <a:ext uri="{FF2B5EF4-FFF2-40B4-BE49-F238E27FC236}">
                <a16:creationId xmlns:a16="http://schemas.microsoft.com/office/drawing/2014/main" id="{34FCD981-A990-10E3-48DE-8DEAECD4813D}"/>
              </a:ext>
            </a:extLst>
          </p:cNvPr>
          <p:cNvSpPr txBox="1">
            <a:spLocks/>
          </p:cNvSpPr>
          <p:nvPr/>
        </p:nvSpPr>
        <p:spPr>
          <a:xfrm>
            <a:off x="412657" y="2449199"/>
            <a:ext cx="4631212" cy="469974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lumMod val="75000"/>
                </a:schemeClr>
              </a:buClr>
              <a:buFont typeface="Century Gothic" panose="020B0502020202020204" pitchFamily="34" charset="0"/>
              <a:buChar char="►"/>
            </a:pPr>
            <a:r>
              <a:rPr lang="en-US" sz="1600" b="0" i="0" dirty="0">
                <a:effectLst/>
              </a:rPr>
              <a:t>When it comes to finding a brand with the most positive reviews, it can be difficult to determine just one as it often depends on the industry and products/services being offered. However, there are a few brands that consistently receive high praise from customers and industry experts.</a:t>
            </a:r>
          </a:p>
          <a:p>
            <a:pPr>
              <a:buClr>
                <a:schemeClr val="accent2">
                  <a:lumMod val="75000"/>
                </a:schemeClr>
              </a:buClr>
              <a:buFont typeface="Century Gothic" panose="020B0502020202020204" pitchFamily="34" charset="0"/>
              <a:buChar char="►"/>
            </a:pPr>
            <a:r>
              <a:rPr lang="en-US" sz="1600" b="0" i="0" dirty="0">
                <a:effectLst/>
              </a:rPr>
              <a:t>Samsung is one such brand that is often regarded as having a strong reputation for quality products and customer service. From their iconic Samsung S series to lower version it consistently receives high marks for design, functionality, and user experience. </a:t>
            </a:r>
            <a:endParaRPr lang="en-US" sz="1600" dirty="0"/>
          </a:p>
        </p:txBody>
      </p:sp>
      <p:pic>
        <p:nvPicPr>
          <p:cNvPr id="4" name="Audio 3">
            <a:hlinkClick r:id="" action="ppaction://media"/>
            <a:extLst>
              <a:ext uri="{FF2B5EF4-FFF2-40B4-BE49-F238E27FC236}">
                <a16:creationId xmlns:a16="http://schemas.microsoft.com/office/drawing/2014/main" id="{C7B63EAC-BBC4-D0CE-1B65-B2F76D6046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5634885"/>
      </p:ext>
    </p:extLst>
  </p:cSld>
  <p:clrMapOvr>
    <a:masterClrMapping/>
  </p:clrMapOvr>
  <mc:AlternateContent xmlns:mc="http://schemas.openxmlformats.org/markup-compatibility/2006" xmlns:p14="http://schemas.microsoft.com/office/powerpoint/2010/main">
    <mc:Choice Requires="p14">
      <p:transition spd="slow" p14:dur="2000" advTm="47657"/>
    </mc:Choice>
    <mc:Fallback xmlns="">
      <p:transition spd="slow" advTm="4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D9D7-7866-43BE-9B45-3A644D62F837}"/>
              </a:ext>
            </a:extLst>
          </p:cNvPr>
          <p:cNvSpPr>
            <a:spLocks noGrp="1"/>
          </p:cNvSpPr>
          <p:nvPr>
            <p:ph type="title"/>
          </p:nvPr>
        </p:nvSpPr>
        <p:spPr>
          <a:xfrm>
            <a:off x="1715293" y="958920"/>
            <a:ext cx="8761413" cy="706964"/>
          </a:xfrm>
        </p:spPr>
        <p:txBody>
          <a:bodyPr/>
          <a:lstStyle/>
          <a:p>
            <a:pPr algn="ctr"/>
            <a:r>
              <a:rPr lang="en-US" b="1" dirty="0">
                <a:cs typeface="Times New Roman" panose="02020603050405020304" pitchFamily="18" charset="0"/>
              </a:rPr>
              <a:t>RECOMMENDATIONS </a:t>
            </a:r>
            <a:r>
              <a:rPr lang="en-US" b="1" dirty="0"/>
              <a:t> </a:t>
            </a:r>
          </a:p>
        </p:txBody>
      </p:sp>
      <p:sp>
        <p:nvSpPr>
          <p:cNvPr id="3" name="Content Placeholder 2">
            <a:extLst>
              <a:ext uri="{FF2B5EF4-FFF2-40B4-BE49-F238E27FC236}">
                <a16:creationId xmlns:a16="http://schemas.microsoft.com/office/drawing/2014/main" id="{1ED0B745-A6C4-43D5-A6B2-728A79358E6F}"/>
              </a:ext>
            </a:extLst>
          </p:cNvPr>
          <p:cNvSpPr>
            <a:spLocks noGrp="1"/>
          </p:cNvSpPr>
          <p:nvPr>
            <p:ph idx="1"/>
          </p:nvPr>
        </p:nvSpPr>
        <p:spPr>
          <a:xfrm>
            <a:off x="1154954" y="2468031"/>
            <a:ext cx="8825659" cy="4251423"/>
          </a:xfrm>
        </p:spPr>
        <p:txBody>
          <a:bodyPr>
            <a:normAutofit/>
          </a:bodyPr>
          <a:lstStyle/>
          <a:p>
            <a:r>
              <a:rPr lang="en-US" dirty="0"/>
              <a:t>Since now we know our competitors include brands like Samsung, Motorola, LG, BlackBerry, Huawei and Apple; we have to keep a keen eye on the services and features offered by them.</a:t>
            </a:r>
          </a:p>
          <a:p>
            <a:r>
              <a:rPr lang="en-US" dirty="0"/>
              <a:t>The market we are focusing on is a mid range price segment market since the price range preferred is in the range- 150$-70$. This gives us the segment we need to focus and introduce our range of products in.</a:t>
            </a:r>
          </a:p>
          <a:p>
            <a:r>
              <a:rPr lang="en-US" dirty="0"/>
              <a:t>Features we must have- </a:t>
            </a:r>
          </a:p>
          <a:p>
            <a:pPr marL="1200150" lvl="2" indent="-342900">
              <a:buFont typeface="+mj-lt"/>
              <a:buAutoNum type="arabicPeriod"/>
            </a:pPr>
            <a:r>
              <a:rPr lang="en-US" dirty="0"/>
              <a:t>Android OS, </a:t>
            </a:r>
          </a:p>
          <a:p>
            <a:pPr marL="1200150" lvl="2" indent="-342900">
              <a:buFont typeface="+mj-lt"/>
              <a:buAutoNum type="arabicPeriod"/>
            </a:pPr>
            <a:r>
              <a:rPr lang="en-US" dirty="0"/>
              <a:t>5.1-5.7 inches screen, </a:t>
            </a:r>
          </a:p>
          <a:p>
            <a:pPr marL="1200150" lvl="2" indent="-342900">
              <a:buFont typeface="+mj-lt"/>
              <a:buAutoNum type="arabicPeriod"/>
            </a:pPr>
            <a:r>
              <a:rPr lang="en-US" dirty="0"/>
              <a:t>a processor of 2.7 GHz and </a:t>
            </a:r>
          </a:p>
          <a:p>
            <a:pPr marL="1200150" lvl="2" indent="-342900">
              <a:buFont typeface="+mj-lt"/>
              <a:buAutoNum type="arabicPeriod"/>
            </a:pPr>
            <a:r>
              <a:rPr lang="en-US" dirty="0"/>
              <a:t>a camera of lens 16MP.</a:t>
            </a:r>
          </a:p>
        </p:txBody>
      </p:sp>
      <p:pic>
        <p:nvPicPr>
          <p:cNvPr id="5" name="Audio 4">
            <a:hlinkClick r:id="" action="ppaction://media"/>
            <a:extLst>
              <a:ext uri="{FF2B5EF4-FFF2-40B4-BE49-F238E27FC236}">
                <a16:creationId xmlns:a16="http://schemas.microsoft.com/office/drawing/2014/main" id="{A0C34B81-ECDA-D5DE-CFC2-8B8EF0C872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04546040"/>
      </p:ext>
    </p:extLst>
  </p:cSld>
  <p:clrMapOvr>
    <a:masterClrMapping/>
  </p:clrMapOvr>
  <mc:AlternateContent xmlns:mc="http://schemas.openxmlformats.org/markup-compatibility/2006" xmlns:p14="http://schemas.microsoft.com/office/powerpoint/2010/main">
    <mc:Choice Requires="p14">
      <p:transition spd="slow" p14:dur="2000" advTm="46380"/>
    </mc:Choice>
    <mc:Fallback xmlns="">
      <p:transition spd="slow" advTm="46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C122-48EE-4AB7-827C-7552424E97B7}"/>
              </a:ext>
            </a:extLst>
          </p:cNvPr>
          <p:cNvSpPr>
            <a:spLocks noGrp="1"/>
          </p:cNvSpPr>
          <p:nvPr>
            <p:ph type="title"/>
          </p:nvPr>
        </p:nvSpPr>
        <p:spPr>
          <a:xfrm>
            <a:off x="1715293" y="973668"/>
            <a:ext cx="8761413" cy="706964"/>
          </a:xfrm>
        </p:spPr>
        <p:txBody>
          <a:bodyPr/>
          <a:lstStyle/>
          <a:p>
            <a:pPr algn="ctr"/>
            <a:r>
              <a:rPr lang="en-US" b="1" dirty="0"/>
              <a:t>APPENDIX</a:t>
            </a:r>
          </a:p>
        </p:txBody>
      </p:sp>
      <p:sp>
        <p:nvSpPr>
          <p:cNvPr id="3" name="Content Placeholder 2">
            <a:extLst>
              <a:ext uri="{FF2B5EF4-FFF2-40B4-BE49-F238E27FC236}">
                <a16:creationId xmlns:a16="http://schemas.microsoft.com/office/drawing/2014/main" id="{DF00B5A4-EBB2-453C-9588-1990CB291B58}"/>
              </a:ext>
            </a:extLst>
          </p:cNvPr>
          <p:cNvSpPr>
            <a:spLocks noGrp="1"/>
          </p:cNvSpPr>
          <p:nvPr>
            <p:ph idx="1"/>
          </p:nvPr>
        </p:nvSpPr>
        <p:spPr/>
        <p:txBody>
          <a:bodyPr/>
          <a:lstStyle/>
          <a:p>
            <a:r>
              <a:rPr lang="en-US" dirty="0"/>
              <a:t>Data Source: </a:t>
            </a:r>
            <a:r>
              <a:rPr lang="en-US" b="1" dirty="0"/>
              <a:t>https://drive.google.com/drive/folders/1SbzDKj-WPeUd4rfFIIzBQ2nQpcqlapCx</a:t>
            </a:r>
          </a:p>
          <a:p>
            <a:r>
              <a:rPr lang="en-US" dirty="0"/>
              <a:t>Data Methodology:</a:t>
            </a:r>
          </a:p>
          <a:p>
            <a:pPr lvl="1"/>
            <a:r>
              <a:rPr lang="en-US" dirty="0"/>
              <a:t>Cleaning the data by summarizing rows and reducing columns.</a:t>
            </a:r>
          </a:p>
          <a:p>
            <a:pPr lvl="1"/>
            <a:r>
              <a:rPr lang="en-US" dirty="0"/>
              <a:t>Doing an exploratory analysis and formulating visualizations using Tableau</a:t>
            </a:r>
          </a:p>
          <a:p>
            <a:pPr lvl="1"/>
            <a:r>
              <a:rPr lang="en-US" dirty="0"/>
              <a:t>Using visualizations like Pie chart, Scatter Plot, Stacked bar chart, Heat map and Double Axis Chart.</a:t>
            </a:r>
          </a:p>
        </p:txBody>
      </p:sp>
      <p:pic>
        <p:nvPicPr>
          <p:cNvPr id="5" name="Audio 4">
            <a:hlinkClick r:id="" action="ppaction://media"/>
            <a:extLst>
              <a:ext uri="{FF2B5EF4-FFF2-40B4-BE49-F238E27FC236}">
                <a16:creationId xmlns:a16="http://schemas.microsoft.com/office/drawing/2014/main" id="{963F630E-D17F-BD12-7843-7E8C5F3C7B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7965670"/>
      </p:ext>
    </p:extLst>
  </p:cSld>
  <p:clrMapOvr>
    <a:masterClrMapping/>
  </p:clrMapOvr>
  <mc:AlternateContent xmlns:mc="http://schemas.openxmlformats.org/markup-compatibility/2006" xmlns:p14="http://schemas.microsoft.com/office/powerpoint/2010/main">
    <mc:Choice Requires="p14">
      <p:transition spd="slow" p14:dur="2000" advTm="44408"/>
    </mc:Choice>
    <mc:Fallback xmlns="">
      <p:transition spd="slow" advTm="44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5C8A-79C0-7BC8-A38E-66CFCC6ED462}"/>
              </a:ext>
            </a:extLst>
          </p:cNvPr>
          <p:cNvSpPr>
            <a:spLocks noGrp="1"/>
          </p:cNvSpPr>
          <p:nvPr>
            <p:ph type="title"/>
          </p:nvPr>
        </p:nvSpPr>
        <p:spPr>
          <a:xfrm>
            <a:off x="1715293" y="3779620"/>
            <a:ext cx="8761413" cy="706964"/>
          </a:xfrm>
        </p:spPr>
        <p:txBody>
          <a:bodyPr/>
          <a:lstStyle/>
          <a:p>
            <a:pPr algn="ctr"/>
            <a:r>
              <a:rPr lang="en-IN" sz="7200" b="1" dirty="0">
                <a:solidFill>
                  <a:schemeClr val="tx1"/>
                </a:solidFill>
              </a:rPr>
              <a:t>THANK YOU</a:t>
            </a:r>
          </a:p>
        </p:txBody>
      </p:sp>
      <p:pic>
        <p:nvPicPr>
          <p:cNvPr id="3" name="Audio 2">
            <a:hlinkClick r:id="" action="ppaction://media"/>
            <a:extLst>
              <a:ext uri="{FF2B5EF4-FFF2-40B4-BE49-F238E27FC236}">
                <a16:creationId xmlns:a16="http://schemas.microsoft.com/office/drawing/2014/main" id="{39F61EBE-0467-5B40-4EEA-A58D25F593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05627396"/>
      </p:ext>
    </p:extLst>
  </p:cSld>
  <p:clrMapOvr>
    <a:masterClrMapping/>
  </p:clrMapOvr>
  <mc:AlternateContent xmlns:mc="http://schemas.openxmlformats.org/markup-compatibility/2006" xmlns:p14="http://schemas.microsoft.com/office/powerpoint/2010/main">
    <mc:Choice Requires="p14">
      <p:transition spd="slow" p14:dur="2000" advTm="9506"/>
    </mc:Choice>
    <mc:Fallback xmlns="">
      <p:transition spd="slow" advTm="9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B0D7-FBC0-473E-9696-CBBA8F84CBCD}"/>
              </a:ext>
            </a:extLst>
          </p:cNvPr>
          <p:cNvSpPr>
            <a:spLocks noGrp="1"/>
          </p:cNvSpPr>
          <p:nvPr>
            <p:ph type="title"/>
          </p:nvPr>
        </p:nvSpPr>
        <p:spPr>
          <a:xfrm>
            <a:off x="1715293" y="962891"/>
            <a:ext cx="8761413" cy="706964"/>
          </a:xfrm>
        </p:spPr>
        <p:txBody>
          <a:bodyPr/>
          <a:lstStyle/>
          <a:p>
            <a:pPr algn="ctr"/>
            <a:r>
              <a:rPr lang="en-US" b="1" dirty="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11C070A6-0EA3-49C0-98D7-EA09447F7A03}"/>
              </a:ext>
            </a:extLst>
          </p:cNvPr>
          <p:cNvSpPr>
            <a:spLocks noGrp="1"/>
          </p:cNvSpPr>
          <p:nvPr>
            <p:ph idx="1"/>
          </p:nvPr>
        </p:nvSpPr>
        <p:spPr>
          <a:noFill/>
          <a:ln>
            <a:solidFill>
              <a:schemeClr val="accent1"/>
            </a:solidFill>
          </a:ln>
        </p:spPr>
        <p:txBody>
          <a:bodyPr/>
          <a:lstStyle/>
          <a:p>
            <a:r>
              <a:rPr lang="en-US" dirty="0"/>
              <a:t>Objective</a:t>
            </a:r>
          </a:p>
          <a:p>
            <a:r>
              <a:rPr lang="en-US" dirty="0"/>
              <a:t>Background</a:t>
            </a:r>
          </a:p>
          <a:p>
            <a:r>
              <a:rPr lang="en-US" dirty="0"/>
              <a:t>Key Findings</a:t>
            </a:r>
          </a:p>
          <a:p>
            <a:r>
              <a:rPr lang="en-US" dirty="0"/>
              <a:t>Recommendations</a:t>
            </a:r>
          </a:p>
          <a:p>
            <a:r>
              <a:rPr lang="en-US" dirty="0"/>
              <a:t>Appendix:</a:t>
            </a:r>
          </a:p>
          <a:p>
            <a:pPr lvl="1"/>
            <a:r>
              <a:rPr lang="en-US" dirty="0"/>
              <a:t>Data sources</a:t>
            </a:r>
          </a:p>
          <a:p>
            <a:pPr lvl="1"/>
            <a:r>
              <a:rPr lang="en-US" dirty="0"/>
              <a:t>Data methodology</a:t>
            </a:r>
          </a:p>
        </p:txBody>
      </p:sp>
      <p:pic>
        <p:nvPicPr>
          <p:cNvPr id="6" name="Audio 5">
            <a:hlinkClick r:id="" action="ppaction://media"/>
            <a:extLst>
              <a:ext uri="{FF2B5EF4-FFF2-40B4-BE49-F238E27FC236}">
                <a16:creationId xmlns:a16="http://schemas.microsoft.com/office/drawing/2014/main" id="{B85D77B2-0533-2F3B-D4BD-7F2026C333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21476102"/>
      </p:ext>
    </p:extLst>
  </p:cSld>
  <p:clrMapOvr>
    <a:masterClrMapping/>
  </p:clrMapOvr>
  <mc:AlternateContent xmlns:mc="http://schemas.openxmlformats.org/markup-compatibility/2006" xmlns:p14="http://schemas.microsoft.com/office/powerpoint/2010/main">
    <mc:Choice Requires="p14">
      <p:transition spd="slow" p14:dur="2000" advTm="19880"/>
    </mc:Choice>
    <mc:Fallback xmlns="">
      <p:transition spd="slow" advTm="19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1A70-6041-43EE-87B9-2930010BE23C}"/>
              </a:ext>
            </a:extLst>
          </p:cNvPr>
          <p:cNvSpPr>
            <a:spLocks noGrp="1"/>
          </p:cNvSpPr>
          <p:nvPr>
            <p:ph type="title"/>
          </p:nvPr>
        </p:nvSpPr>
        <p:spPr>
          <a:xfrm>
            <a:off x="1715293" y="973668"/>
            <a:ext cx="8761413" cy="706964"/>
          </a:xfrm>
        </p:spPr>
        <p:txBody>
          <a:bodyPr/>
          <a:lstStyle/>
          <a:p>
            <a:pPr algn="ctr"/>
            <a:r>
              <a:rPr lang="en-US" b="1" dirty="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C3A56AEE-7AE4-4366-89A3-5344ABA55C31}"/>
              </a:ext>
            </a:extLst>
          </p:cNvPr>
          <p:cNvSpPr>
            <a:spLocks noGrp="1"/>
          </p:cNvSpPr>
          <p:nvPr>
            <p:ph idx="1"/>
          </p:nvPr>
        </p:nvSpPr>
        <p:spPr>
          <a:xfrm>
            <a:off x="1115568" y="2478024"/>
            <a:ext cx="10168128" cy="3185357"/>
          </a:xfrm>
          <a:ln cap="rnd">
            <a:solidFill>
              <a:srgbClr val="FF0000"/>
            </a:solidFill>
          </a:ln>
        </p:spPr>
        <p:txBody>
          <a:bodyPr>
            <a:normAutofit/>
          </a:bodyPr>
          <a:lstStyle/>
          <a:p>
            <a:endParaRPr lang="en-US" dirty="0"/>
          </a:p>
          <a:p>
            <a:r>
              <a:rPr lang="en-US" dirty="0"/>
              <a:t>Provide major insights into the cell phone industry to help them develop a new product optimally.</a:t>
            </a:r>
          </a:p>
          <a:p>
            <a:r>
              <a:rPr lang="en-US" dirty="0"/>
              <a:t>To tweak the marketing strategies in order to add more value to the product and close the supply-demand gap.</a:t>
            </a:r>
          </a:p>
          <a:p>
            <a:r>
              <a:rPr lang="en-US" dirty="0"/>
              <a:t>The goal of social media is to generate leads , drive traffic to a website or make sales.</a:t>
            </a:r>
          </a:p>
          <a:p>
            <a:r>
              <a:rPr lang="en-US" dirty="0"/>
              <a:t>Social Media platforms provide businesses with a way to connect with customer and potential customers.</a:t>
            </a:r>
          </a:p>
        </p:txBody>
      </p:sp>
      <p:pic>
        <p:nvPicPr>
          <p:cNvPr id="8" name="Audio 7">
            <a:hlinkClick r:id="" action="ppaction://media"/>
            <a:extLst>
              <a:ext uri="{FF2B5EF4-FFF2-40B4-BE49-F238E27FC236}">
                <a16:creationId xmlns:a16="http://schemas.microsoft.com/office/drawing/2014/main" id="{45E0F19C-A656-36C3-3F5B-0C2C81F84B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06866657"/>
      </p:ext>
    </p:extLst>
  </p:cSld>
  <p:clrMapOvr>
    <a:masterClrMapping/>
  </p:clrMapOvr>
  <mc:AlternateContent xmlns:mc="http://schemas.openxmlformats.org/markup-compatibility/2006" xmlns:p14="http://schemas.microsoft.com/office/powerpoint/2010/main">
    <mc:Choice Requires="p14">
      <p:transition spd="slow" p14:dur="2000" advTm="17466"/>
    </mc:Choice>
    <mc:Fallback xmlns="">
      <p:transition spd="slow" advTm="1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1A70-6041-43EE-87B9-2930010BE23C}"/>
              </a:ext>
            </a:extLst>
          </p:cNvPr>
          <p:cNvSpPr>
            <a:spLocks noGrp="1"/>
          </p:cNvSpPr>
          <p:nvPr>
            <p:ph type="title"/>
          </p:nvPr>
        </p:nvSpPr>
        <p:spPr>
          <a:xfrm>
            <a:off x="1715293" y="987523"/>
            <a:ext cx="8761413" cy="706964"/>
          </a:xfrm>
        </p:spPr>
        <p:txBody>
          <a:bodyPr/>
          <a:lstStyle/>
          <a:p>
            <a:pPr algn="ctr"/>
            <a:r>
              <a:rPr lang="en-US" b="1" dirty="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C3A56AEE-7AE4-4366-89A3-5344ABA55C31}"/>
              </a:ext>
            </a:extLst>
          </p:cNvPr>
          <p:cNvSpPr>
            <a:spLocks noGrp="1"/>
          </p:cNvSpPr>
          <p:nvPr>
            <p:ph idx="1"/>
          </p:nvPr>
        </p:nvSpPr>
        <p:spPr>
          <a:xfrm>
            <a:off x="1115568" y="2478025"/>
            <a:ext cx="10168128" cy="2443600"/>
          </a:xfrm>
          <a:ln cap="rnd">
            <a:solidFill>
              <a:srgbClr val="FF0000"/>
            </a:solidFill>
          </a:ln>
        </p:spPr>
        <p:txBody>
          <a:bodyPr/>
          <a:lstStyle/>
          <a:p>
            <a:endParaRPr lang="en-US" dirty="0"/>
          </a:p>
          <a:p>
            <a:endParaRPr lang="en-US" dirty="0"/>
          </a:p>
          <a:p>
            <a:r>
              <a:rPr lang="en-US" dirty="0"/>
              <a:t>As the firm has just entered the mobile market three years ago, they want to understand their competitors and preference of their users; so that they can design their strategies accordingly.</a:t>
            </a:r>
          </a:p>
        </p:txBody>
      </p:sp>
    </p:spTree>
    <p:extLst>
      <p:ext uri="{BB962C8B-B14F-4D97-AF65-F5344CB8AC3E}">
        <p14:creationId xmlns:p14="http://schemas.microsoft.com/office/powerpoint/2010/main" val="105127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1B78-AA6A-499B-91D8-1FDCB9D3E841}"/>
              </a:ext>
            </a:extLst>
          </p:cNvPr>
          <p:cNvSpPr>
            <a:spLocks noGrp="1"/>
          </p:cNvSpPr>
          <p:nvPr>
            <p:ph type="title"/>
          </p:nvPr>
        </p:nvSpPr>
        <p:spPr>
          <a:xfrm>
            <a:off x="952984" y="634816"/>
            <a:ext cx="4902125" cy="1239012"/>
          </a:xfrm>
        </p:spPr>
        <p:txBody>
          <a:bodyPr anchor="ctr">
            <a:normAutofit/>
          </a:bodyPr>
          <a:lstStyle/>
          <a:p>
            <a:r>
              <a:rPr lang="en-US" sz="2800" b="1" u="sng" dirty="0">
                <a:cs typeface="Times New Roman" panose="02020603050405020304" pitchFamily="18" charset="0"/>
              </a:rPr>
              <a:t>Market Capture by Brands</a:t>
            </a:r>
          </a:p>
        </p:txBody>
      </p:sp>
      <p:sp>
        <p:nvSpPr>
          <p:cNvPr id="3" name="Content Placeholder 2">
            <a:extLst>
              <a:ext uri="{FF2B5EF4-FFF2-40B4-BE49-F238E27FC236}">
                <a16:creationId xmlns:a16="http://schemas.microsoft.com/office/drawing/2014/main" id="{973C66F2-AE5F-40B9-A4AE-D4010719B439}"/>
              </a:ext>
            </a:extLst>
          </p:cNvPr>
          <p:cNvSpPr>
            <a:spLocks noGrp="1"/>
          </p:cNvSpPr>
          <p:nvPr>
            <p:ph idx="1"/>
          </p:nvPr>
        </p:nvSpPr>
        <p:spPr>
          <a:xfrm>
            <a:off x="639763" y="3022855"/>
            <a:ext cx="3555720" cy="2678698"/>
          </a:xfrm>
        </p:spPr>
        <p:txBody>
          <a:bodyPr anchor="t">
            <a:normAutofit/>
          </a:bodyPr>
          <a:lstStyle/>
          <a:p>
            <a:pPr>
              <a:lnSpc>
                <a:spcPct val="100000"/>
              </a:lnSpc>
            </a:pPr>
            <a:r>
              <a:rPr lang="en-US" sz="1600" dirty="0"/>
              <a:t>The most reviewed brands include Samsung, Motorola, LG, Huawei, HTC, Blu, Sony and Apple.</a:t>
            </a:r>
          </a:p>
          <a:p>
            <a:pPr>
              <a:lnSpc>
                <a:spcPct val="100000"/>
              </a:lnSpc>
            </a:pPr>
            <a:r>
              <a:rPr lang="en-US" sz="1600" dirty="0"/>
              <a:t>Since now we know how the market is controlled by these competitors, we can focus on the features and services provided by these brands.</a:t>
            </a:r>
          </a:p>
        </p:txBody>
      </p:sp>
      <p:pic>
        <p:nvPicPr>
          <p:cNvPr id="5" name="Picture 4">
            <a:extLst>
              <a:ext uri="{FF2B5EF4-FFF2-40B4-BE49-F238E27FC236}">
                <a16:creationId xmlns:a16="http://schemas.microsoft.com/office/drawing/2014/main" id="{B9E8479B-1F00-0571-D5FB-6D2546AC7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624" y="2279652"/>
            <a:ext cx="5248614" cy="4336301"/>
          </a:xfrm>
          <a:prstGeom prst="rect">
            <a:avLst/>
          </a:prstGeom>
        </p:spPr>
      </p:pic>
      <p:pic>
        <p:nvPicPr>
          <p:cNvPr id="7" name="Audio 6">
            <a:hlinkClick r:id="" action="ppaction://media"/>
            <a:extLst>
              <a:ext uri="{FF2B5EF4-FFF2-40B4-BE49-F238E27FC236}">
                <a16:creationId xmlns:a16="http://schemas.microsoft.com/office/drawing/2014/main" id="{9A67169B-2D48-192B-8DA9-C79D6DD743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88447883"/>
      </p:ext>
    </p:extLst>
  </p:cSld>
  <p:clrMapOvr>
    <a:masterClrMapping/>
  </p:clrMapOvr>
  <mc:AlternateContent xmlns:mc="http://schemas.openxmlformats.org/markup-compatibility/2006" xmlns:p14="http://schemas.microsoft.com/office/powerpoint/2010/main">
    <mc:Choice Requires="p14">
      <p:transition spd="slow" p14:dur="2000" advTm="30886"/>
    </mc:Choice>
    <mc:Fallback xmlns="">
      <p:transition spd="slow" advTm="30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1B78-AA6A-499B-91D8-1FDCB9D3E841}"/>
              </a:ext>
            </a:extLst>
          </p:cNvPr>
          <p:cNvSpPr>
            <a:spLocks noGrp="1"/>
          </p:cNvSpPr>
          <p:nvPr>
            <p:ph type="title"/>
          </p:nvPr>
        </p:nvSpPr>
        <p:spPr>
          <a:xfrm>
            <a:off x="620475" y="657090"/>
            <a:ext cx="4762685" cy="1239012"/>
          </a:xfrm>
        </p:spPr>
        <p:txBody>
          <a:bodyPr anchor="ctr">
            <a:normAutofit/>
          </a:bodyPr>
          <a:lstStyle/>
          <a:p>
            <a:r>
              <a:rPr lang="en-US" sz="2800" b="1" u="sng" dirty="0">
                <a:cs typeface="Times New Roman" panose="02020603050405020304" pitchFamily="18" charset="0"/>
              </a:rPr>
              <a:t>Brand with High Rantings</a:t>
            </a:r>
          </a:p>
        </p:txBody>
      </p:sp>
      <p:sp>
        <p:nvSpPr>
          <p:cNvPr id="3" name="Content Placeholder 2">
            <a:extLst>
              <a:ext uri="{FF2B5EF4-FFF2-40B4-BE49-F238E27FC236}">
                <a16:creationId xmlns:a16="http://schemas.microsoft.com/office/drawing/2014/main" id="{973C66F2-AE5F-40B9-A4AE-D4010719B439}"/>
              </a:ext>
            </a:extLst>
          </p:cNvPr>
          <p:cNvSpPr>
            <a:spLocks noGrp="1"/>
          </p:cNvSpPr>
          <p:nvPr>
            <p:ph idx="1"/>
          </p:nvPr>
        </p:nvSpPr>
        <p:spPr>
          <a:xfrm>
            <a:off x="397988" y="3030658"/>
            <a:ext cx="3438906" cy="3207258"/>
          </a:xfrm>
        </p:spPr>
        <p:txBody>
          <a:bodyPr anchor="t">
            <a:normAutofit fontScale="92500" lnSpcReduction="10000"/>
          </a:bodyPr>
          <a:lstStyle/>
          <a:p>
            <a:r>
              <a:rPr lang="en-US" sz="1700" dirty="0"/>
              <a:t>Cross Referencing the Customers’ Ratings with respect to different brands, we observe that even though Samsung controls the major sector of the market in terms of popularity, still other brands like LG, Apple, Blackberry, HTC, Huawei are positively related.</a:t>
            </a:r>
          </a:p>
          <a:p>
            <a:r>
              <a:rPr lang="en-US" sz="1700" dirty="0"/>
              <a:t>This means we must look at features provided by each brand.</a:t>
            </a:r>
          </a:p>
        </p:txBody>
      </p:sp>
      <p:pic>
        <p:nvPicPr>
          <p:cNvPr id="6" name="Picture 5">
            <a:extLst>
              <a:ext uri="{FF2B5EF4-FFF2-40B4-BE49-F238E27FC236}">
                <a16:creationId xmlns:a16="http://schemas.microsoft.com/office/drawing/2014/main" id="{C3CAD9F6-2D50-DE2D-5981-75A3641C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393" y="2718054"/>
            <a:ext cx="6481218" cy="3918402"/>
          </a:xfrm>
          <a:prstGeom prst="rect">
            <a:avLst/>
          </a:prstGeom>
        </p:spPr>
      </p:pic>
      <p:pic>
        <p:nvPicPr>
          <p:cNvPr id="5" name="Audio 4">
            <a:hlinkClick r:id="" action="ppaction://media"/>
            <a:extLst>
              <a:ext uri="{FF2B5EF4-FFF2-40B4-BE49-F238E27FC236}">
                <a16:creationId xmlns:a16="http://schemas.microsoft.com/office/drawing/2014/main" id="{C7E28B42-3647-E222-F4EA-DBB47CB440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43533316"/>
      </p:ext>
    </p:extLst>
  </p:cSld>
  <p:clrMapOvr>
    <a:masterClrMapping/>
  </p:clrMapOvr>
  <mc:AlternateContent xmlns:mc="http://schemas.openxmlformats.org/markup-compatibility/2006" xmlns:p14="http://schemas.microsoft.com/office/powerpoint/2010/main">
    <mc:Choice Requires="p14">
      <p:transition spd="slow" p14:dur="2000" advTm="29963"/>
    </mc:Choice>
    <mc:Fallback xmlns="">
      <p:transition spd="slow" advTm="29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3280-65AC-441A-8850-F35BC7E4EEBD}"/>
              </a:ext>
            </a:extLst>
          </p:cNvPr>
          <p:cNvSpPr>
            <a:spLocks noGrp="1"/>
          </p:cNvSpPr>
          <p:nvPr>
            <p:ph type="title"/>
          </p:nvPr>
        </p:nvSpPr>
        <p:spPr>
          <a:xfrm>
            <a:off x="828293" y="704088"/>
            <a:ext cx="3757561" cy="1239012"/>
          </a:xfrm>
        </p:spPr>
        <p:txBody>
          <a:bodyPr anchor="ctr">
            <a:normAutofit/>
          </a:bodyPr>
          <a:lstStyle/>
          <a:p>
            <a:r>
              <a:rPr lang="en-US" sz="2800" b="1" u="sng" dirty="0"/>
              <a:t>Varying Prices</a:t>
            </a:r>
          </a:p>
        </p:txBody>
      </p:sp>
      <p:sp>
        <p:nvSpPr>
          <p:cNvPr id="9" name="Content Placeholder 8">
            <a:extLst>
              <a:ext uri="{FF2B5EF4-FFF2-40B4-BE49-F238E27FC236}">
                <a16:creationId xmlns:a16="http://schemas.microsoft.com/office/drawing/2014/main" id="{0E7903C9-BEC2-4517-A70B-2CF613873128}"/>
              </a:ext>
            </a:extLst>
          </p:cNvPr>
          <p:cNvSpPr>
            <a:spLocks noGrp="1"/>
          </p:cNvSpPr>
          <p:nvPr>
            <p:ph idx="1"/>
          </p:nvPr>
        </p:nvSpPr>
        <p:spPr>
          <a:xfrm>
            <a:off x="389023" y="3061652"/>
            <a:ext cx="3438906" cy="3207258"/>
          </a:xfrm>
        </p:spPr>
        <p:txBody>
          <a:bodyPr anchor="t">
            <a:normAutofit/>
          </a:bodyPr>
          <a:lstStyle/>
          <a:p>
            <a:r>
              <a:rPr lang="en-US" sz="1700" dirty="0"/>
              <a:t>The price preferred by the customers lies in the range of 150$ - 70$.</a:t>
            </a:r>
          </a:p>
          <a:p>
            <a:r>
              <a:rPr lang="en-US" sz="1700" dirty="0"/>
              <a:t>This should be the price segment that we should be targeting.</a:t>
            </a:r>
          </a:p>
        </p:txBody>
      </p:sp>
      <p:pic>
        <p:nvPicPr>
          <p:cNvPr id="4" name="Picture 3">
            <a:extLst>
              <a:ext uri="{FF2B5EF4-FFF2-40B4-BE49-F238E27FC236}">
                <a16:creationId xmlns:a16="http://schemas.microsoft.com/office/drawing/2014/main" id="{E4FBE2A4-1662-6FC3-FCF0-C2E049187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957" y="2374455"/>
            <a:ext cx="7750043" cy="3894455"/>
          </a:xfrm>
          <a:prstGeom prst="rect">
            <a:avLst/>
          </a:prstGeom>
        </p:spPr>
      </p:pic>
      <p:pic>
        <p:nvPicPr>
          <p:cNvPr id="6" name="Audio 5">
            <a:hlinkClick r:id="" action="ppaction://media"/>
            <a:extLst>
              <a:ext uri="{FF2B5EF4-FFF2-40B4-BE49-F238E27FC236}">
                <a16:creationId xmlns:a16="http://schemas.microsoft.com/office/drawing/2014/main" id="{DF20BA95-5C60-3B94-7FE2-162EB7D086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78577873"/>
      </p:ext>
    </p:extLst>
  </p:cSld>
  <p:clrMapOvr>
    <a:masterClrMapping/>
  </p:clrMapOvr>
  <mc:AlternateContent xmlns:mc="http://schemas.openxmlformats.org/markup-compatibility/2006" xmlns:p14="http://schemas.microsoft.com/office/powerpoint/2010/main">
    <mc:Choice Requires="p14">
      <p:transition spd="slow" p14:dur="2000" advTm="1263"/>
    </mc:Choice>
    <mc:Fallback xmlns="">
      <p:transition spd="slow" advTm="1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3280-65AC-441A-8850-F35BC7E4EEBD}"/>
              </a:ext>
            </a:extLst>
          </p:cNvPr>
          <p:cNvSpPr>
            <a:spLocks noGrp="1"/>
          </p:cNvSpPr>
          <p:nvPr>
            <p:ph type="title"/>
          </p:nvPr>
        </p:nvSpPr>
        <p:spPr>
          <a:xfrm>
            <a:off x="759022" y="648670"/>
            <a:ext cx="3438144" cy="1239012"/>
          </a:xfrm>
        </p:spPr>
        <p:txBody>
          <a:bodyPr anchor="ctr">
            <a:normAutofit fontScale="90000"/>
          </a:bodyPr>
          <a:lstStyle/>
          <a:p>
            <a:r>
              <a:rPr lang="en-US" sz="2800" b="1" u="sng" dirty="0"/>
              <a:t>Most Favored Features Brand Wise!!</a:t>
            </a:r>
          </a:p>
        </p:txBody>
      </p:sp>
      <p:sp>
        <p:nvSpPr>
          <p:cNvPr id="9" name="Content Placeholder 8">
            <a:extLst>
              <a:ext uri="{FF2B5EF4-FFF2-40B4-BE49-F238E27FC236}">
                <a16:creationId xmlns:a16="http://schemas.microsoft.com/office/drawing/2014/main" id="{0E7903C9-BEC2-4517-A70B-2CF613873128}"/>
              </a:ext>
            </a:extLst>
          </p:cNvPr>
          <p:cNvSpPr>
            <a:spLocks noGrp="1"/>
          </p:cNvSpPr>
          <p:nvPr>
            <p:ph idx="1"/>
          </p:nvPr>
        </p:nvSpPr>
        <p:spPr>
          <a:xfrm>
            <a:off x="371094" y="2718054"/>
            <a:ext cx="3438906" cy="3207258"/>
          </a:xfrm>
        </p:spPr>
        <p:txBody>
          <a:bodyPr anchor="t">
            <a:normAutofit lnSpcReduction="10000"/>
          </a:bodyPr>
          <a:lstStyle/>
          <a:p>
            <a:r>
              <a:rPr lang="en-US" sz="1700" dirty="0"/>
              <a:t>One of the most desired feature includes a Display size of 5.1 inches, Camera with a 16MP lens and a processor having 2.5GHz cloaking speed. </a:t>
            </a:r>
          </a:p>
          <a:p>
            <a:r>
              <a:rPr lang="en-US" sz="1700" dirty="0"/>
              <a:t>Also, the OS  favored most is Android, this gives us an insight that the market we are focusing upon is majorly oriented to open-source platforms. </a:t>
            </a:r>
          </a:p>
        </p:txBody>
      </p:sp>
      <p:pic>
        <p:nvPicPr>
          <p:cNvPr id="7" name="Picture 6">
            <a:extLst>
              <a:ext uri="{FF2B5EF4-FFF2-40B4-BE49-F238E27FC236}">
                <a16:creationId xmlns:a16="http://schemas.microsoft.com/office/drawing/2014/main" id="{A069D8F5-F264-42A1-8BEB-BE3A7E6D5258}"/>
              </a:ext>
            </a:extLst>
          </p:cNvPr>
          <p:cNvPicPr>
            <a:picLocks noChangeAspect="1"/>
          </p:cNvPicPr>
          <p:nvPr/>
        </p:nvPicPr>
        <p:blipFill>
          <a:blip r:embed="rId4"/>
          <a:stretch>
            <a:fillRect/>
          </a:stretch>
        </p:blipFill>
        <p:spPr>
          <a:xfrm>
            <a:off x="9381934" y="2718054"/>
            <a:ext cx="1876425" cy="1466850"/>
          </a:xfrm>
          <a:prstGeom prst="rect">
            <a:avLst/>
          </a:prstGeom>
        </p:spPr>
      </p:pic>
      <p:pic>
        <p:nvPicPr>
          <p:cNvPr id="5" name="Picture 4">
            <a:extLst>
              <a:ext uri="{FF2B5EF4-FFF2-40B4-BE49-F238E27FC236}">
                <a16:creationId xmlns:a16="http://schemas.microsoft.com/office/drawing/2014/main" id="{2C5D4E69-F23A-EE0F-2C11-4A909BC13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166" y="2351801"/>
            <a:ext cx="7361801" cy="3666206"/>
          </a:xfrm>
          <a:prstGeom prst="rect">
            <a:avLst/>
          </a:prstGeom>
        </p:spPr>
      </p:pic>
      <p:pic>
        <p:nvPicPr>
          <p:cNvPr id="4" name="Audio 3">
            <a:hlinkClick r:id="" action="ppaction://media"/>
            <a:extLst>
              <a:ext uri="{FF2B5EF4-FFF2-40B4-BE49-F238E27FC236}">
                <a16:creationId xmlns:a16="http://schemas.microsoft.com/office/drawing/2014/main" id="{0FAFBD1D-477B-4698-4457-672D6BD6D3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3902952"/>
      </p:ext>
    </p:extLst>
  </p:cSld>
  <p:clrMapOvr>
    <a:masterClrMapping/>
  </p:clrMapOvr>
  <mc:AlternateContent xmlns:mc="http://schemas.openxmlformats.org/markup-compatibility/2006" xmlns:p14="http://schemas.microsoft.com/office/powerpoint/2010/main">
    <mc:Choice Requires="p14">
      <p:transition spd="slow" p14:dur="2000" advTm="39445"/>
    </mc:Choice>
    <mc:Fallback xmlns="">
      <p:transition spd="slow" advTm="39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43280-65AC-441A-8850-F35BC7E4EEBD}"/>
              </a:ext>
            </a:extLst>
          </p:cNvPr>
          <p:cNvSpPr>
            <a:spLocks noGrp="1"/>
          </p:cNvSpPr>
          <p:nvPr>
            <p:ph type="title"/>
          </p:nvPr>
        </p:nvSpPr>
        <p:spPr>
          <a:xfrm>
            <a:off x="794377" y="676379"/>
            <a:ext cx="4810009" cy="1239012"/>
          </a:xfrm>
        </p:spPr>
        <p:txBody>
          <a:bodyPr anchor="ctr">
            <a:normAutofit/>
          </a:bodyPr>
          <a:lstStyle/>
          <a:p>
            <a:r>
              <a:rPr lang="en-US" sz="2800" b="1" u="sng" dirty="0"/>
              <a:t>Most Favorite Features!!</a:t>
            </a:r>
          </a:p>
        </p:txBody>
      </p:sp>
      <p:sp>
        <p:nvSpPr>
          <p:cNvPr id="9" name="Content Placeholder 8">
            <a:extLst>
              <a:ext uri="{FF2B5EF4-FFF2-40B4-BE49-F238E27FC236}">
                <a16:creationId xmlns:a16="http://schemas.microsoft.com/office/drawing/2014/main" id="{0E7903C9-BEC2-4517-A70B-2CF613873128}"/>
              </a:ext>
            </a:extLst>
          </p:cNvPr>
          <p:cNvSpPr>
            <a:spLocks noGrp="1"/>
          </p:cNvSpPr>
          <p:nvPr>
            <p:ph idx="1"/>
          </p:nvPr>
        </p:nvSpPr>
        <p:spPr>
          <a:xfrm>
            <a:off x="371094" y="2608729"/>
            <a:ext cx="3537518" cy="3507451"/>
          </a:xfrm>
        </p:spPr>
        <p:txBody>
          <a:bodyPr anchor="t">
            <a:normAutofit/>
          </a:bodyPr>
          <a:lstStyle/>
          <a:p>
            <a:r>
              <a:rPr lang="en-US" sz="1600" dirty="0"/>
              <a:t>Although there are many features which are reviews positively, but we see that not all the features are not cheap and far more than the price range which we are targeting(150$-70$).</a:t>
            </a:r>
          </a:p>
          <a:p>
            <a:r>
              <a:rPr lang="en-US" sz="1600" dirty="0"/>
              <a:t>The only feature which is favored as well as cost effective includes a display of 5.7 inches, a camera of 16 MP, 2.7 GHz processor along with Android OS.</a:t>
            </a:r>
          </a:p>
        </p:txBody>
      </p:sp>
      <p:pic>
        <p:nvPicPr>
          <p:cNvPr id="4" name="Picture 3">
            <a:extLst>
              <a:ext uri="{FF2B5EF4-FFF2-40B4-BE49-F238E27FC236}">
                <a16:creationId xmlns:a16="http://schemas.microsoft.com/office/drawing/2014/main" id="{80B9ECE8-EE2F-DCB9-0514-CF02DB108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015" y="2417860"/>
            <a:ext cx="7337585" cy="3698320"/>
          </a:xfrm>
          <a:prstGeom prst="rect">
            <a:avLst/>
          </a:prstGeom>
        </p:spPr>
      </p:pic>
      <p:pic>
        <p:nvPicPr>
          <p:cNvPr id="5" name="Audio 4">
            <a:hlinkClick r:id="" action="ppaction://media"/>
            <a:extLst>
              <a:ext uri="{FF2B5EF4-FFF2-40B4-BE49-F238E27FC236}">
                <a16:creationId xmlns:a16="http://schemas.microsoft.com/office/drawing/2014/main" id="{231262E6-DFDC-87D1-D269-D64D756D39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4503442"/>
      </p:ext>
    </p:extLst>
  </p:cSld>
  <p:clrMapOvr>
    <a:masterClrMapping/>
  </p:clrMapOvr>
  <mc:AlternateContent xmlns:mc="http://schemas.openxmlformats.org/markup-compatibility/2006" xmlns:p14="http://schemas.microsoft.com/office/powerpoint/2010/main">
    <mc:Choice Requires="p14">
      <p:transition spd="slow" p14:dur="2000" advTm="48022"/>
    </mc:Choice>
    <mc:Fallback xmlns="">
      <p:transition spd="slow" advTm="48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1219</TotalTime>
  <Words>706</Words>
  <Application>Microsoft Office PowerPoint</Application>
  <PresentationFormat>Widescreen</PresentationFormat>
  <Paragraphs>56</Paragraphs>
  <Slides>13</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Ion Boardroom</vt:lpstr>
      <vt:lpstr>“Approach for Increasing the Product's Value and Offering Customers the Most Popular Features.”</vt:lpstr>
      <vt:lpstr>AGENDA</vt:lpstr>
      <vt:lpstr>OBJECTIVE</vt:lpstr>
      <vt:lpstr>BACKGROUND</vt:lpstr>
      <vt:lpstr>Market Capture by Brands</vt:lpstr>
      <vt:lpstr>Brand with High Rantings</vt:lpstr>
      <vt:lpstr>Varying Prices</vt:lpstr>
      <vt:lpstr>Most Favored Features Brand Wise!!</vt:lpstr>
      <vt:lpstr>Most Favorite Features!!</vt:lpstr>
      <vt:lpstr>PowerPoint Presentation</vt:lpstr>
      <vt:lpstr>RECOMMENDATIONS  </vt:lpstr>
      <vt:lpstr>APPENDIX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 to Add Value to the Product and Provide the most in demand Features to the Customers.”</dc:title>
  <dc:creator>shubhang singh</dc:creator>
  <cp:lastModifiedBy>Jatin Khatri</cp:lastModifiedBy>
  <cp:revision>33</cp:revision>
  <dcterms:created xsi:type="dcterms:W3CDTF">2021-09-06T14:58:45Z</dcterms:created>
  <dcterms:modified xsi:type="dcterms:W3CDTF">2023-02-15T16:12:39Z</dcterms:modified>
</cp:coreProperties>
</file>